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3" autoAdjust="0"/>
  </p:normalViewPr>
  <p:slideViewPr>
    <p:cSldViewPr>
      <p:cViewPr>
        <p:scale>
          <a:sx n="50" d="100"/>
          <a:sy n="50" d="100"/>
        </p:scale>
        <p:origin x="-2508" y="-13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0A512-B4C8-4D8D-BF5D-648059B638F0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33F7-B420-4CFF-AF70-21BA4F1A8E6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uDbmpG3pmo" TargetMode="External"/><Relationship Id="rId3" Type="http://schemas.openxmlformats.org/officeDocument/2006/relationships/hyperlink" Target="https://www.youtube.com/watch?v=6ZaBLzfTF3Q" TargetMode="External"/><Relationship Id="rId7" Type="http://schemas.openxmlformats.org/officeDocument/2006/relationships/hyperlink" Target="https://www.youtube.com/watch?v=AZRDI5wSWMQ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Uh6sheyQmKI&amp;list=RDQMaCwG83BqzrY&amp;index=9" TargetMode="External"/><Relationship Id="rId5" Type="http://schemas.openxmlformats.org/officeDocument/2006/relationships/hyperlink" Target="https://www.youtube.com/watch?v=5ARBjmoHAII" TargetMode="External"/><Relationship Id="rId4" Type="http://schemas.openxmlformats.org/officeDocument/2006/relationships/hyperlink" Target="https://www.youtube.com/watch?v=lG8gZyivH-A" TargetMode="External"/><Relationship Id="rId9" Type="http://schemas.openxmlformats.org/officeDocument/2006/relationships/hyperlink" Target="https://www.youtube.com/watch?v=OHf0IFfSDr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rXAGY1d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esmicezadjecu.com/uradi-sam/napravi-svoj-vulkan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bodnadalmacija.hr/novosti/svijet/clanak/id/581396/eruptirao-najveci-europski-vulkan-aktiviralo-ga-je-oko-130-lancanih-podrhtavanja-zemlj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ordicpoint.net/island/prirodne-ljepote/vulkani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3IrJYq2K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Gg_1HMzGy_Y" TargetMode="External"/><Relationship Id="rId5" Type="http://schemas.openxmlformats.org/officeDocument/2006/relationships/hyperlink" Target="https://www.youtube.com/watch?v=Va0m5CkcC7U" TargetMode="External"/><Relationship Id="rId4" Type="http://schemas.openxmlformats.org/officeDocument/2006/relationships/hyperlink" Target="https://www.youtube.com/watch?v=xmiyV7G4K2k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ho6z32yy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4Y-62Ti5_6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promjenjivost </a:t>
            </a:r>
            <a:r>
              <a:rPr lang="hr-H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reljefa pod utjecajem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unutarnjih procesa*, objašnjava na primjerima procese nastanka reljefa </a:t>
            </a:r>
            <a:r>
              <a:rPr lang="hr-H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unutarnjim procesima,</a:t>
            </a:r>
            <a:r>
              <a:rPr lang="hr-HR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 postupke i načine ponašanja prilikom potresa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33F7-B420-4CFF-AF70-21BA4F1A8E65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https://www.youtube.com/watch?v=6ZaBLzfTF3Q</a:t>
            </a:r>
            <a:r>
              <a:rPr lang="hr-HR" dirty="0" smtClean="0"/>
              <a:t> Krakatau 1</a:t>
            </a:r>
          </a:p>
          <a:p>
            <a:r>
              <a:rPr lang="hr-HR" dirty="0" smtClean="0">
                <a:hlinkClick r:id="rId4"/>
              </a:rPr>
              <a:t>https://www.youtube.com/watch?v=lG8gZyivH-A</a:t>
            </a:r>
            <a:r>
              <a:rPr lang="hr-HR" dirty="0" smtClean="0"/>
              <a:t> – Erupcija snimljena izbliza s dronom</a:t>
            </a:r>
          </a:p>
          <a:p>
            <a:r>
              <a:rPr lang="hr-HR" dirty="0" smtClean="0">
                <a:hlinkClick r:id="rId5"/>
              </a:rPr>
              <a:t>https://www.youtube.com/watch?v=5ARBjmoHAII</a:t>
            </a:r>
            <a:r>
              <a:rPr lang="hr-HR" dirty="0" smtClean="0"/>
              <a:t> –</a:t>
            </a:r>
            <a:r>
              <a:rPr lang="hr-HR" baseline="0" dirty="0" smtClean="0"/>
              <a:t> Kratki dokumentarni film</a:t>
            </a:r>
          </a:p>
          <a:p>
            <a:r>
              <a:rPr lang="hr-HR" dirty="0" smtClean="0">
                <a:hlinkClick r:id="rId6"/>
              </a:rPr>
              <a:t>https://www.youtube.com/watch?v=Uh6sheyQmKI&amp;list=RDQMaCwG83BqzrY&amp;index=9</a:t>
            </a:r>
            <a:r>
              <a:rPr lang="hr-HR" dirty="0" smtClean="0"/>
              <a:t> – snimke erupcije</a:t>
            </a:r>
          </a:p>
          <a:p>
            <a:r>
              <a:rPr lang="hr-HR" dirty="0" smtClean="0">
                <a:hlinkClick r:id="rId7"/>
              </a:rPr>
              <a:t>https://www.youtube.com/watch?v=AZRDI5wSWMQ</a:t>
            </a:r>
            <a:r>
              <a:rPr lang="hr-HR" dirty="0" smtClean="0"/>
              <a:t> – noćne snimke</a:t>
            </a:r>
          </a:p>
          <a:p>
            <a:r>
              <a:rPr lang="hr-HR" dirty="0" smtClean="0"/>
              <a:t>Vijest Al Jazeera </a:t>
            </a:r>
            <a:r>
              <a:rPr lang="hr-HR" dirty="0" smtClean="0">
                <a:hlinkClick r:id="rId8"/>
              </a:rPr>
              <a:t>https://www.youtube.com/watch?v=9uDbmpG3pmo</a:t>
            </a:r>
            <a:endParaRPr lang="hr-HR" dirty="0" smtClean="0"/>
          </a:p>
          <a:p>
            <a:r>
              <a:rPr lang="hr-HR" dirty="0" smtClean="0"/>
              <a:t>TV kalendar – erupcija vulkana Krakatau:</a:t>
            </a:r>
            <a:r>
              <a:rPr lang="hr-HR" baseline="0" dirty="0" smtClean="0"/>
              <a:t> </a:t>
            </a:r>
            <a:r>
              <a:rPr lang="hr-HR" dirty="0" smtClean="0">
                <a:hlinkClick r:id="rId9"/>
              </a:rPr>
              <a:t>https://www.youtube.com/watch?v=OHf0IFfSDro</a:t>
            </a:r>
            <a:r>
              <a:rPr lang="hr-HR" dirty="0" smtClean="0"/>
              <a:t> (početak</a:t>
            </a:r>
            <a:r>
              <a:rPr lang="hr-HR" baseline="0" dirty="0" smtClean="0"/>
              <a:t> na 3:32: https://youtu.be/OHf0IFfSDro?t=212 )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https://www.youtube.com/watch?v=ryrXAGY1dmE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http://www.pjesmicezadjecu.com/uradi-sam/napravi-svoj-vulkan.html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33F7-B420-4CFF-AF70-21BA4F1A8E6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https://www.slobodnadalmacija.hr/novosti/svijet/clanak/id/581396/eruptirao-najveci-europski-vulkan-aktiviralo-ga-je-oko-130-lancanih-podrhtavanja-zemlje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https://nordicpoint.net/island/prirodne-ljepote/vulkani/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33F7-B420-4CFF-AF70-21BA4F1A8E6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Erupcija vulkana Maula Loa,</a:t>
            </a:r>
            <a:r>
              <a:rPr lang="hr-HR" baseline="0" dirty="0" smtClean="0"/>
              <a:t> Havaji: </a:t>
            </a:r>
            <a:r>
              <a:rPr lang="hr-HR" dirty="0" smtClean="0">
                <a:hlinkClick r:id="rId3"/>
              </a:rPr>
              <a:t>https://www.youtube.com/watch?v=i-3IrJYq2Ko</a:t>
            </a:r>
            <a:r>
              <a:rPr lang="hr-HR" dirty="0" smtClean="0"/>
              <a:t>	</a:t>
            </a:r>
          </a:p>
          <a:p>
            <a:r>
              <a:rPr lang="hr-HR" dirty="0" smtClean="0"/>
              <a:t>Mt. Everest nije najviša planina na</a:t>
            </a:r>
            <a:r>
              <a:rPr lang="hr-HR" baseline="0" dirty="0" smtClean="0"/>
              <a:t> svijetu: </a:t>
            </a:r>
            <a:r>
              <a:rPr lang="hr-HR" dirty="0" smtClean="0">
                <a:hlinkClick r:id="rId4"/>
              </a:rPr>
              <a:t>https://www.youtube.com/watch?v=xmiyV7G4K2k</a:t>
            </a:r>
            <a:endParaRPr lang="hr-HR" dirty="0" smtClean="0"/>
          </a:p>
          <a:p>
            <a:r>
              <a:rPr lang="hr-HR" dirty="0" smtClean="0"/>
              <a:t>Al Jazeera:</a:t>
            </a:r>
            <a:r>
              <a:rPr lang="hr-HR" baseline="0" dirty="0" smtClean="0"/>
              <a:t> </a:t>
            </a:r>
            <a:r>
              <a:rPr lang="hr-HR" dirty="0" smtClean="0">
                <a:hlinkClick r:id="rId5"/>
              </a:rPr>
              <a:t>https://www.youtube.com/watch?v=Va0m5CkcC7U</a:t>
            </a:r>
            <a:r>
              <a:rPr lang="hr-HR" dirty="0" smtClean="0"/>
              <a:t> Izljevi lave na Havajima</a:t>
            </a:r>
          </a:p>
          <a:p>
            <a:r>
              <a:rPr lang="hr-HR" dirty="0" smtClean="0"/>
              <a:t>Svijet</a:t>
            </a:r>
            <a:r>
              <a:rPr lang="hr-HR" baseline="0" dirty="0" smtClean="0"/>
              <a:t> geografije: vulkani na Havajima: </a:t>
            </a:r>
            <a:r>
              <a:rPr lang="hr-HR" dirty="0" smtClean="0">
                <a:hlinkClick r:id="rId6"/>
              </a:rPr>
              <a:t>https://www.youtube.com/watch?v=Gg_1HMzGy_Y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33F7-B420-4CFF-AF70-21BA4F1A8E6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https://www.youtube.com/watch?v=e7ho6z32yyo</a:t>
            </a:r>
            <a:r>
              <a:rPr lang="hr-HR" dirty="0" smtClean="0"/>
              <a:t> National Geographic,</a:t>
            </a:r>
            <a:r>
              <a:rPr lang="hr-HR" baseline="0" dirty="0" smtClean="0"/>
              <a:t> edukativni video o potresima</a:t>
            </a:r>
            <a:endParaRPr lang="hr-HR" dirty="0" smtClean="0"/>
          </a:p>
          <a:p>
            <a:r>
              <a:rPr lang="hr-HR" dirty="0" smtClean="0"/>
              <a:t>National Geographic – potresi2: </a:t>
            </a:r>
            <a:r>
              <a:rPr lang="hr-HR" dirty="0" smtClean="0">
                <a:hlinkClick r:id="rId4"/>
              </a:rPr>
              <a:t>https://www.youtube.com/watch?v=4Y-62Ti5_6s</a:t>
            </a:r>
            <a:endParaRPr lang="hr-HR" dirty="0" smtClean="0"/>
          </a:p>
          <a:p>
            <a:r>
              <a:rPr lang="hr-HR" dirty="0" smtClean="0"/>
              <a:t>Potres u japanu - http://www.youtube.com/watch?v=Sn4t13uxJFQ</a:t>
            </a:r>
          </a:p>
          <a:p>
            <a:r>
              <a:rPr lang="hr-HR" dirty="0" smtClean="0"/>
              <a:t>10 najvećih zabilježenih</a:t>
            </a:r>
            <a:r>
              <a:rPr lang="hr-HR" baseline="0" dirty="0" smtClean="0"/>
              <a:t> potresa https://www.youtube.com/watch?v=fFjirCrWXDk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33F7-B420-4CFF-AF70-21BA4F1A8E6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Potres u japanu - http://www.youtube.com/watch?v=Sn4t13uxJFQ</a:t>
            </a:r>
          </a:p>
          <a:p>
            <a:r>
              <a:rPr lang="hr-HR" dirty="0" smtClean="0"/>
              <a:t>10 najvećih zabilježenih</a:t>
            </a:r>
            <a:r>
              <a:rPr lang="hr-HR" baseline="0" dirty="0" smtClean="0"/>
              <a:t> potresa https://www.youtube.com/watch?v=fFjirCrWXDk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33F7-B420-4CFF-AF70-21BA4F1A8E65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2413" r="2439" b="39378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Hf0IFfSDro?t=2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rXAGY1d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e7ho6z32yy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Vulkani i potresi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Reljef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Potresi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657725" cy="3030985"/>
          </a:xfrm>
        </p:spPr>
        <p:txBody>
          <a:bodyPr/>
          <a:lstStyle/>
          <a:p>
            <a:r>
              <a:rPr lang="hr-HR" b="1" dirty="0" smtClean="0"/>
              <a:t>hipocentar</a:t>
            </a:r>
            <a:r>
              <a:rPr lang="hr-HR" dirty="0" smtClean="0"/>
              <a:t> ili žarište potresa</a:t>
            </a:r>
          </a:p>
          <a:p>
            <a:r>
              <a:rPr lang="hr-HR" b="1" dirty="0" smtClean="0"/>
              <a:t>epicentar</a:t>
            </a:r>
            <a:r>
              <a:rPr lang="hr-HR" dirty="0" smtClean="0"/>
              <a:t> ili središte potresa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130300"/>
            <a:ext cx="3381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469" y="663575"/>
            <a:ext cx="8120089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81750" y="4200525"/>
            <a:ext cx="2232025" cy="542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Najrazorniji potresi u 20. i 21. stoljeću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Što činiti za i nakon potresa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24013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zadržati pribranost</a:t>
            </a:r>
          </a:p>
          <a:p>
            <a:r>
              <a:rPr lang="hr-HR" dirty="0" smtClean="0"/>
              <a:t>isključiti struju, plin</a:t>
            </a:r>
          </a:p>
          <a:p>
            <a:r>
              <a:rPr lang="hr-HR" dirty="0" smtClean="0"/>
              <a:t>izaći na otvoreno dalje od objekata</a:t>
            </a:r>
          </a:p>
          <a:p>
            <a:r>
              <a:rPr lang="hr-HR" dirty="0" smtClean="0"/>
              <a:t>stati uz najdeblji zid, u kut, ispod okvira vrata, pod stol, dalje od stakla</a:t>
            </a:r>
          </a:p>
          <a:p>
            <a:r>
              <a:rPr lang="hr-HR" dirty="0" smtClean="0"/>
              <a:t>pozvati pomoć</a:t>
            </a:r>
            <a:endParaRPr lang="hr-HR" dirty="0"/>
          </a:p>
        </p:txBody>
      </p:sp>
      <p:pic>
        <p:nvPicPr>
          <p:cNvPr id="7170" name="Picture 2" descr="C:\Users\Svjetlana\AppData\Local\Microsoft\Windows\Temporary Internet Files\Content.IE5\C3XQ37EU\1024px-MW-Icon-AlertMark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581025"/>
            <a:ext cx="2873375" cy="287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5080000" cy="33004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Zašto magma izbija na površinu Zemlje?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Vruća je i lakša.</a:t>
            </a:r>
          </a:p>
          <a:p>
            <a:r>
              <a:rPr lang="hr-HR" dirty="0" smtClean="0"/>
              <a:t>Kako nazivamo magmu na površini Zemlje?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Lava.</a:t>
            </a:r>
          </a:p>
          <a:p>
            <a:r>
              <a:rPr lang="hr-HR" dirty="0" smtClean="0"/>
              <a:t>U kojim se oblicima pojavljuje lava?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Miran izljev, burna, silovita provala.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100" y="2994025"/>
            <a:ext cx="2571750" cy="194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Users\Svjetlana\AppData\Local\Microsoft\Windows\Temporary Internet Files\Content.IE5\X0CBUMGE\1200px-B%C3%A1r%C3%B0arbunga_Volcano%2C_September_4_2014_-_15146259395[1].jpg"/>
          <p:cNvPicPr>
            <a:picLocks noChangeAspect="1" noChangeArrowheads="1"/>
          </p:cNvPicPr>
          <p:nvPr/>
        </p:nvPicPr>
        <p:blipFill>
          <a:blip r:embed="rId3" cstate="print"/>
          <a:srcRect l="13095"/>
          <a:stretch>
            <a:fillRect/>
          </a:stretch>
        </p:blipFill>
        <p:spPr bwMode="auto">
          <a:xfrm>
            <a:off x="6261100" y="882650"/>
            <a:ext cx="2516415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3637"/>
            <a:ext cx="5502275" cy="3030985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Kako nazivamo burnu, silovitu provalu lave?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Erupcija.</a:t>
            </a:r>
          </a:p>
          <a:p>
            <a:r>
              <a:rPr lang="hr-HR" dirty="0" smtClean="0"/>
              <a:t>Što izlazi na površinu Zemlje prilikom erupcije?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Plinovi, dim, vulkanski pepeo, užarene stijene.</a:t>
            </a:r>
          </a:p>
          <a:p>
            <a:r>
              <a:rPr lang="hr-HR" dirty="0" smtClean="0"/>
              <a:t>Kako nazivamo uzvisine skrutnute lave, stijenja i pepela?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Vulkani.</a:t>
            </a:r>
          </a:p>
          <a:p>
            <a:endParaRPr lang="hr-HR" dirty="0"/>
          </a:p>
        </p:txBody>
      </p:sp>
      <p:pic>
        <p:nvPicPr>
          <p:cNvPr id="4" name="Picture 4" descr="C:\Users\Svjetlana\AppData\Local\Microsoft\Windows\Temporary Internet Files\Content.IE5\C3XQ37EU\1200px-MSH80_st_helens_eruption_plume_07-22-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475" y="744802"/>
            <a:ext cx="3016250" cy="439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 smtClean="0"/>
              <a:t>Uz pomoć crteža u udžbeniku navedite dijelove vulkana. </a:t>
            </a:r>
            <a:endParaRPr lang="hr-H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48" y="1599917"/>
            <a:ext cx="6354777" cy="35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65500" y="4381500"/>
            <a:ext cx="1689100" cy="76200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 rot="16408398">
            <a:off x="3374691" y="2936181"/>
            <a:ext cx="1689100" cy="76200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 rot="21151246">
            <a:off x="3468234" y="1582409"/>
            <a:ext cx="1689100" cy="76200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212"/>
            <a:ext cx="5502275" cy="3579863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Gdje se vulkani redovito pojavljuju?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Duž granica litosfernih ploča.</a:t>
            </a:r>
          </a:p>
          <a:p>
            <a:r>
              <a:rPr lang="hr-HR" dirty="0" smtClean="0"/>
              <a:t>Zašto je vulkansko tlo vrlo plodno?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Vulkanski pepeo.</a:t>
            </a:r>
          </a:p>
          <a:p>
            <a:r>
              <a:rPr lang="hr-HR" dirty="0" smtClean="0"/>
              <a:t>Zašto su područja uz vulkane gusto naseljena?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Zbog plodnog tla.</a:t>
            </a:r>
          </a:p>
          <a:p>
            <a:r>
              <a:rPr lang="hr-HR" dirty="0" smtClean="0"/>
              <a:t>Kako nazivmo vulkane koji se pojavljuju pod morem?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Podmorski vulkani.</a:t>
            </a:r>
          </a:p>
          <a:p>
            <a:r>
              <a:rPr lang="hr-HR" dirty="0" smtClean="0"/>
              <a:t>Što nastaje kada se podmorski vulkan izdigne iznad razine mora?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Otok.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4" name="Picture 2" descr="volcanoes-world-map.png (706×42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450" y="1123950"/>
            <a:ext cx="2724918" cy="1628775"/>
          </a:xfrm>
          <a:prstGeom prst="rect">
            <a:avLst/>
          </a:prstGeom>
          <a:noFill/>
        </p:spPr>
      </p:pic>
      <p:pic>
        <p:nvPicPr>
          <p:cNvPr id="5" name="Picture 13" descr="C:\Users\Svjetlana\AppData\Local\Microsoft\Windows\Temporary Internet Files\Content.IE5\C3XQ37EU\image-20160525-25245-gduwa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361" y="2873375"/>
            <a:ext cx="2660714" cy="177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300463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Kako se zove najviši vulkan na Zemlji?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Mauna Kea.</a:t>
            </a:r>
          </a:p>
          <a:p>
            <a:pPr lvl="0"/>
            <a:r>
              <a:rPr lang="hr-HR" dirty="0" smtClean="0"/>
              <a:t>Koliko je visina Mauna Keae mjerena od morskog dna, a koliko od razine mora? Kolika je ukupna visina Mauna Keae? </a:t>
            </a:r>
          </a:p>
          <a:p>
            <a:r>
              <a:rPr lang="hr-HR" dirty="0" smtClean="0"/>
              <a:t>Na kojem se otoku nalazi?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Hawaii.</a:t>
            </a:r>
          </a:p>
          <a:p>
            <a:r>
              <a:rPr lang="hr-HR" dirty="0" smtClean="0"/>
              <a:t>Kakvog su postanka Havaii?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Vulkanskog.</a:t>
            </a:r>
          </a:p>
          <a:p>
            <a:r>
              <a:rPr lang="hr-HR" dirty="0" smtClean="0"/>
              <a:t>Očitajte sa karte svijeta visinu vulkana Mauna Kea.</a:t>
            </a:r>
          </a:p>
          <a:p>
            <a:r>
              <a:rPr lang="hr-HR" dirty="0" smtClean="0"/>
              <a:t>(4205 m)</a:t>
            </a:r>
          </a:p>
          <a:p>
            <a:r>
              <a:rPr lang="hr-HR" dirty="0" smtClean="0"/>
              <a:t>Koje pojave pripadaju vulkanskim pojavama?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Izvori vruće vode, vodenepare i plinova.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vjetlana\AppData\Local\Microsoft\Windows\Temporary Internet Files\Content.IE5\X0CBUMGE\1200px-Mauna_Kea_from_Mauna_Loa_Observatory%2C_Hawaii_-_201009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475" y="2933700"/>
            <a:ext cx="27717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Što su potresi?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Kratkotrajna podrhtavanja Zemljine kore.</a:t>
            </a:r>
          </a:p>
          <a:p>
            <a:r>
              <a:rPr lang="hr-HR" dirty="0" smtClean="0"/>
              <a:t>Kako zovemo mjest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Hipocentar ili žarište.</a:t>
            </a:r>
          </a:p>
          <a:p>
            <a:r>
              <a:rPr lang="hr-HR" dirty="0" smtClean="0"/>
              <a:t>o u dubini gdje nastaje potres?</a:t>
            </a:r>
          </a:p>
          <a:p>
            <a:r>
              <a:rPr lang="hr-HR" dirty="0" smtClean="0"/>
              <a:t>Kako zovemo mjesto na površini gdje se potres najjače osjeti?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Središte potresa ili epicentar.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350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5260975" cy="36195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r-HR" dirty="0" smtClean="0"/>
              <a:t>Na priloženom crtežu slovom H označite hipocentar, a slovom E označite epicentar.</a:t>
            </a:r>
          </a:p>
          <a:p>
            <a:r>
              <a:rPr lang="hr-HR" dirty="0" smtClean="0"/>
              <a:t>Zašto nastaje većina potresa?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Zbog pokretanja litosfernih ploča.</a:t>
            </a:r>
          </a:p>
          <a:p>
            <a:r>
              <a:rPr lang="hr-HR" dirty="0" smtClean="0"/>
              <a:t>Gdje nastaju najjači potresi?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Na podvlačenju i smicanju litosfernih ploča.</a:t>
            </a:r>
          </a:p>
          <a:p>
            <a:r>
              <a:rPr lang="hr-HR" dirty="0" smtClean="0"/>
              <a:t>Opišite postupke i način ponašanja prilikom potresa.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Zadržati pribranost, isključiti struju, plin, izaći na otvoreno dalje od objekata, stati uz najdeblji zid, kut, pod vrata, stol, dalje od stakla, zvati pomoć.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00" y="1130300"/>
            <a:ext cx="3381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05650" y="1184275"/>
            <a:ext cx="904875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6261100" y="3114675"/>
            <a:ext cx="904875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630977" y="1063625"/>
            <a:ext cx="150019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E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9475" y="3054350"/>
            <a:ext cx="150019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H</a:t>
            </a:r>
            <a:endParaRPr lang="hr-H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771550"/>
            <a:ext cx="8397875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3"/>
              </a:rPr>
              <a:t>Erupcija vulkana Krakatau</a:t>
            </a:r>
            <a:endParaRPr lang="hr-HR" sz="13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Gdje se nalazi Krakatau?</a:t>
            </a:r>
          </a:p>
          <a:p>
            <a:r>
              <a:rPr lang="hr-HR" dirty="0" smtClean="0"/>
              <a:t>Zašto se na nekim područjima javljaju vulkani?</a:t>
            </a:r>
          </a:p>
          <a:p>
            <a:r>
              <a:rPr lang="hr-HR" dirty="0" smtClean="0"/>
              <a:t>Kako unutarnje sile i procesi djeluju na oblikovanje reljefa?</a:t>
            </a:r>
          </a:p>
          <a:p>
            <a:r>
              <a:rPr lang="hr-HR" dirty="0" smtClean="0"/>
              <a:t>Što bi se dogodilo kada bi na oblikovanje reljefadjelovale samo unutarnje sile i procesi?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3"/>
              </a:rPr>
              <a:t>Gibanja magme ispod Zemljine kore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5" y="1490573"/>
            <a:ext cx="6696075" cy="33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59000" y="3959225"/>
            <a:ext cx="1809750" cy="72390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Strujanje</a:t>
            </a:r>
            <a:r>
              <a:rPr lang="hr-HR" dirty="0" smtClean="0"/>
              <a:t> magme zbog topline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5295900" y="2873375"/>
            <a:ext cx="2232025" cy="965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/>
              <a:t>Pritisak</a:t>
            </a:r>
            <a:r>
              <a:rPr lang="hr-HR" dirty="0" smtClean="0"/>
              <a:t> magme na Zemljinu koru zbog topline i strujanja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228600" y="1546225"/>
            <a:ext cx="2714625" cy="72390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izbijanje </a:t>
            </a:r>
            <a:r>
              <a:rPr lang="hr-HR" b="1" dirty="0" smtClean="0"/>
              <a:t>magme</a:t>
            </a:r>
            <a:r>
              <a:rPr lang="hr-HR" dirty="0" smtClean="0"/>
              <a:t> na površinu jer je vruća i lakša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356225" y="1606550"/>
            <a:ext cx="2232025" cy="542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magma na površini – </a:t>
            </a:r>
            <a:r>
              <a:rPr lang="hr-HR" b="1" dirty="0" smtClean="0"/>
              <a:t>lava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2790825"/>
            <a:ext cx="3114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359487" cy="196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985000" y="2813050"/>
            <a:ext cx="1749425" cy="542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miran izljev</a:t>
            </a:r>
            <a:endParaRPr lang="hr-HR" dirty="0"/>
          </a:p>
        </p:txBody>
      </p:sp>
      <p:pic>
        <p:nvPicPr>
          <p:cNvPr id="1028" name="Picture 4" descr="C:\Users\Svjetlana\AppData\Local\Microsoft\Windows\Temporary Internet Files\Content.IE5\C3XQ37EU\1200px-MSH80_st_helens_eruption_plume_07-22-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744802"/>
            <a:ext cx="3016250" cy="4398698"/>
          </a:xfrm>
          <a:prstGeom prst="rect">
            <a:avLst/>
          </a:prstGeom>
          <a:noFill/>
        </p:spPr>
      </p:pic>
      <p:pic>
        <p:nvPicPr>
          <p:cNvPr id="1029" name="Picture 5" descr="C:\Users\Svjetlana\AppData\Local\Microsoft\Windows\Temporary Internet Files\Content.IE5\X0CBUMGE\1200px-B%C3%A1r%C3%B0arbunga_Volcano%2C_September_4_2014_-_15146259395[1].jpg"/>
          <p:cNvPicPr>
            <a:picLocks noChangeAspect="1" noChangeArrowheads="1"/>
          </p:cNvPicPr>
          <p:nvPr/>
        </p:nvPicPr>
        <p:blipFill>
          <a:blip r:embed="rId5" cstate="print"/>
          <a:srcRect l="13095"/>
          <a:stretch>
            <a:fillRect/>
          </a:stretch>
        </p:blipFill>
        <p:spPr bwMode="auto">
          <a:xfrm>
            <a:off x="3231923" y="2837764"/>
            <a:ext cx="2516415" cy="193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44850" y="762000"/>
            <a:ext cx="1266825" cy="27749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 smtClean="0"/>
          </a:p>
          <a:p>
            <a:r>
              <a:rPr lang="hr-HR" dirty="0" smtClean="0"/>
              <a:t>burna, silovita provala (</a:t>
            </a:r>
            <a:r>
              <a:rPr lang="hr-HR" b="1" dirty="0" smtClean="0"/>
              <a:t>erupcija</a:t>
            </a:r>
            <a:r>
              <a:rPr lang="hr-HR" dirty="0" smtClean="0"/>
              <a:t>) plinovi, dim, </a:t>
            </a:r>
          </a:p>
          <a:p>
            <a:r>
              <a:rPr lang="hr-HR" dirty="0" smtClean="0"/>
              <a:t>- vulkanski pepeo, užarene stijene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4960"/>
          <a:stretch>
            <a:fillRect/>
          </a:stretch>
        </p:blipFill>
        <p:spPr bwMode="auto">
          <a:xfrm>
            <a:off x="442912" y="581025"/>
            <a:ext cx="82581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44652" y="1123950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Vulkanski pepeo, para i plinovi 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9645" y="4562475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Ognjište magme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8339" y="603250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Erupcija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9602" y="1309685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Krater ljevkastog oblika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4355" y="1960572"/>
            <a:ext cx="1214446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Sporedni vulkanski stožac na padini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2575" y="2460638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Stariji slojevi pepela i lave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9417677">
            <a:off x="1280172" y="2955434"/>
            <a:ext cx="1254816" cy="5000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 dirty="0" smtClean="0">
                <a:solidFill>
                  <a:srgbClr val="FF0000"/>
                </a:solidFill>
              </a:rPr>
              <a:t>Tok lave na padini vulkanskog stošca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82900" y="4260850"/>
            <a:ext cx="2352675" cy="762000"/>
          </a:xfrm>
          <a:prstGeom prst="ellipse">
            <a:avLst/>
          </a:prstGeom>
          <a:solidFill>
            <a:srgbClr val="FFFF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Ognjište magme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6427137">
            <a:off x="2975633" y="2475520"/>
            <a:ext cx="2352675" cy="574311"/>
          </a:xfrm>
          <a:prstGeom prst="ellipse">
            <a:avLst/>
          </a:prstGeom>
          <a:solidFill>
            <a:srgbClr val="FFFF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Kanal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1441556">
            <a:off x="3121107" y="744640"/>
            <a:ext cx="1735885" cy="762000"/>
          </a:xfrm>
          <a:prstGeom prst="ellipse">
            <a:avLst/>
          </a:prstGeom>
          <a:solidFill>
            <a:srgbClr val="FFFF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Krater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Vulkani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17981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uzvisine skrutnute lave, stijenja i pepela                                                </a:t>
            </a:r>
          </a:p>
          <a:p>
            <a:r>
              <a:rPr lang="hr-HR" dirty="0" smtClean="0"/>
              <a:t>Nastaju duž granica litosfernih ploča</a:t>
            </a:r>
          </a:p>
          <a:p>
            <a:r>
              <a:rPr lang="hr-HR" dirty="0" smtClean="0"/>
              <a:t>dijelovi vulkana: </a:t>
            </a:r>
            <a:r>
              <a:rPr lang="hr-HR" b="1" dirty="0" smtClean="0"/>
              <a:t>ognjište magme, kanal, krater</a:t>
            </a:r>
          </a:p>
        </p:txBody>
      </p:sp>
      <p:pic>
        <p:nvPicPr>
          <p:cNvPr id="8194" name="Picture 2" descr="E:\Pictures\island\island\IMG_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291911" cy="1976842"/>
          </a:xfrm>
          <a:prstGeom prst="rect">
            <a:avLst/>
          </a:prstGeom>
          <a:noFill/>
        </p:spPr>
      </p:pic>
      <p:pic>
        <p:nvPicPr>
          <p:cNvPr id="8196" name="Picture 4" descr="E:\Pictures\island\island\IMG_3722.JPG"/>
          <p:cNvPicPr>
            <a:picLocks noChangeAspect="1" noChangeArrowheads="1"/>
          </p:cNvPicPr>
          <p:nvPr/>
        </p:nvPicPr>
        <p:blipFill>
          <a:blip r:embed="rId4" cstate="print"/>
          <a:srcRect r="1515"/>
          <a:stretch>
            <a:fillRect/>
          </a:stretch>
        </p:blipFill>
        <p:spPr bwMode="auto">
          <a:xfrm>
            <a:off x="4572001" y="2571750"/>
            <a:ext cx="4283074" cy="2171700"/>
          </a:xfrm>
          <a:prstGeom prst="rect">
            <a:avLst/>
          </a:prstGeom>
          <a:noFill/>
        </p:spPr>
      </p:pic>
      <p:pic>
        <p:nvPicPr>
          <p:cNvPr id="8197" name="Picture 5" descr="E:\Pictures\island\island\IMG_1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44600"/>
            <a:ext cx="4262967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Vulkani svijeta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727325" cy="3030985"/>
          </a:xfrm>
        </p:spPr>
        <p:txBody>
          <a:bodyPr>
            <a:normAutofit/>
          </a:bodyPr>
          <a:lstStyle/>
          <a:p>
            <a:r>
              <a:rPr lang="hr-HR" sz="2000" i="1" dirty="0" smtClean="0"/>
              <a:t>Koju granicu prati pojava vulkana?</a:t>
            </a:r>
          </a:p>
          <a:p>
            <a:r>
              <a:rPr lang="hr-HR" sz="2000" dirty="0" smtClean="0"/>
              <a:t>Najviši vulkan: Mauna Kea (Hawaii)</a:t>
            </a:r>
            <a:endParaRPr lang="hr-HR" sz="2000" dirty="0"/>
          </a:p>
        </p:txBody>
      </p:sp>
      <p:pic>
        <p:nvPicPr>
          <p:cNvPr id="4" name="Picture 2" descr="volcanoes-world-map.png (706×42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052" y="1546225"/>
            <a:ext cx="5344048" cy="3194318"/>
          </a:xfrm>
          <a:prstGeom prst="rect">
            <a:avLst/>
          </a:prstGeom>
          <a:noFill/>
        </p:spPr>
      </p:pic>
      <p:pic>
        <p:nvPicPr>
          <p:cNvPr id="3075" name="Picture 3" descr="C:\Users\Svjetlana\AppData\Local\Microsoft\Windows\Temporary Internet Files\Content.IE5\X0CBUMGE\1200px-Mauna_Kea_from_Mauna_Loa_Observatory%2C_Hawaii_-_201009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2994025"/>
            <a:ext cx="2771775" cy="184785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054600" y="2813050"/>
            <a:ext cx="422275" cy="30162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Vulkani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78765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plodno tlo</a:t>
            </a:r>
            <a:r>
              <a:rPr lang="hr-HR" dirty="0" smtClean="0"/>
              <a:t> zbog vulkanskog pepela</a:t>
            </a:r>
          </a:p>
          <a:p>
            <a:r>
              <a:rPr lang="hr-HR" dirty="0" smtClean="0"/>
              <a:t>izvori vruće vode, vodene pare i plinova</a:t>
            </a:r>
            <a:endParaRPr lang="hr-HR" dirty="0"/>
          </a:p>
        </p:txBody>
      </p:sp>
      <p:pic>
        <p:nvPicPr>
          <p:cNvPr id="4109" name="Picture 13" descr="C:\Users\Svjetlana\AppData\Local\Microsoft\Windows\Temporary Internet Files\Content.IE5\C3XQ37EU\image-20160525-25245-gduwa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822325"/>
            <a:ext cx="2660714" cy="1773809"/>
          </a:xfrm>
          <a:prstGeom prst="rect">
            <a:avLst/>
          </a:prstGeom>
          <a:noFill/>
        </p:spPr>
      </p:pic>
      <p:pic>
        <p:nvPicPr>
          <p:cNvPr id="4110" name="Picture 14" descr="E:\Pictures\island\island\IMG_1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258" y="2757487"/>
            <a:ext cx="2808817" cy="2106613"/>
          </a:xfrm>
          <a:prstGeom prst="rect">
            <a:avLst/>
          </a:prstGeom>
          <a:noFill/>
        </p:spPr>
      </p:pic>
      <p:pic>
        <p:nvPicPr>
          <p:cNvPr id="4111" name="Picture 15" descr="E:\Pictures\island\island\IMG_3561.JPG"/>
          <p:cNvPicPr>
            <a:picLocks noChangeAspect="1" noChangeArrowheads="1"/>
          </p:cNvPicPr>
          <p:nvPr/>
        </p:nvPicPr>
        <p:blipFill>
          <a:blip r:embed="rId4" cstate="print"/>
          <a:srcRect r="16709"/>
          <a:stretch>
            <a:fillRect/>
          </a:stretch>
        </p:blipFill>
        <p:spPr bwMode="auto">
          <a:xfrm>
            <a:off x="3455988" y="810162"/>
            <a:ext cx="2443162" cy="3911064"/>
          </a:xfrm>
          <a:prstGeom prst="rect">
            <a:avLst/>
          </a:prstGeom>
          <a:noFill/>
        </p:spPr>
      </p:pic>
      <p:pic>
        <p:nvPicPr>
          <p:cNvPr id="4112" name="Picture 16" descr="E:\Pictures\island\island\IMG_3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150" y="822325"/>
            <a:ext cx="5248275" cy="393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hlinkClick r:id="rId4"/>
              </a:rPr>
              <a:t>Potresi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838700" cy="303098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kratkotrajna podrhtavanja Zemljine kore zbog pokretanja litosfernih ploča</a:t>
            </a:r>
          </a:p>
          <a:p>
            <a:r>
              <a:rPr lang="hr-HR" dirty="0" smtClean="0"/>
              <a:t>najjači potresi nastaju na podvlačenju i smicanju litosfernih ploča</a:t>
            </a:r>
            <a:endParaRPr lang="hr-HR" dirty="0"/>
          </a:p>
        </p:txBody>
      </p:sp>
      <p:pic>
        <p:nvPicPr>
          <p:cNvPr id="4" name="Picture 4" descr="http://thegalaxytoday.com/wp-content/uploads/2013/12/Japan-Earthquake-March-11-20111.jpg"/>
          <p:cNvPicPr>
            <a:picLocks noChangeAspect="1" noChangeArrowheads="1"/>
          </p:cNvPicPr>
          <p:nvPr/>
        </p:nvPicPr>
        <p:blipFill>
          <a:blip r:embed="rId5" cstate="print"/>
          <a:srcRect b="9800"/>
          <a:stretch>
            <a:fillRect/>
          </a:stretch>
        </p:blipFill>
        <p:spPr bwMode="auto">
          <a:xfrm>
            <a:off x="5597525" y="822325"/>
            <a:ext cx="3071834" cy="4038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760</Words>
  <Application>Microsoft Office PowerPoint</Application>
  <PresentationFormat>On-screen Show (16:9)</PresentationFormat>
  <Paragraphs>135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Vulkani i potresi</vt:lpstr>
      <vt:lpstr>Erupcija vulkana Krakatau</vt:lpstr>
      <vt:lpstr>Gibanja magme ispod Zemljine kore</vt:lpstr>
      <vt:lpstr>Slide 4</vt:lpstr>
      <vt:lpstr>Slide 5</vt:lpstr>
      <vt:lpstr>Vulkani</vt:lpstr>
      <vt:lpstr>Vulkani svijeta </vt:lpstr>
      <vt:lpstr>Vulkani</vt:lpstr>
      <vt:lpstr>Potresi</vt:lpstr>
      <vt:lpstr>Potresi</vt:lpstr>
      <vt:lpstr>Slide 11</vt:lpstr>
      <vt:lpstr>Što činiti za i nakon potresa</vt:lpstr>
      <vt:lpstr>Ponavljanje</vt:lpstr>
      <vt:lpstr>Ponavljanje</vt:lpstr>
      <vt:lpstr>Uz pomoć crteža u udžbeniku navedite dijelove vulkana. </vt:lpstr>
      <vt:lpstr>Ponavljanje</vt:lpstr>
      <vt:lpstr>Ponavljanje</vt:lpstr>
      <vt:lpstr>Ponavljanje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13</cp:revision>
  <dcterms:created xsi:type="dcterms:W3CDTF">2019-03-27T12:00:31Z</dcterms:created>
  <dcterms:modified xsi:type="dcterms:W3CDTF">2019-05-30T06:42:43Z</dcterms:modified>
</cp:coreProperties>
</file>